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sldIdLst>
    <p:sldId id="257" r:id="rId2"/>
    <p:sldId id="313" r:id="rId3"/>
    <p:sldId id="314" r:id="rId4"/>
    <p:sldId id="315" r:id="rId5"/>
    <p:sldId id="281" r:id="rId6"/>
    <p:sldId id="283" r:id="rId7"/>
    <p:sldId id="312" r:id="rId8"/>
    <p:sldId id="282" r:id="rId9"/>
    <p:sldId id="272" r:id="rId10"/>
    <p:sldId id="311" r:id="rId11"/>
    <p:sldId id="287" r:id="rId12"/>
    <p:sldId id="285" r:id="rId13"/>
    <p:sldId id="271" r:id="rId14"/>
    <p:sldId id="284" r:id="rId15"/>
    <p:sldId id="288" r:id="rId16"/>
    <p:sldId id="286" r:id="rId17"/>
    <p:sldId id="290" r:id="rId18"/>
    <p:sldId id="291" r:id="rId19"/>
    <p:sldId id="292" r:id="rId20"/>
    <p:sldId id="294" r:id="rId21"/>
    <p:sldId id="305" r:id="rId22"/>
    <p:sldId id="306" r:id="rId23"/>
    <p:sldId id="295" r:id="rId24"/>
    <p:sldId id="296" r:id="rId25"/>
    <p:sldId id="297" r:id="rId26"/>
    <p:sldId id="299" r:id="rId27"/>
    <p:sldId id="301" r:id="rId28"/>
    <p:sldId id="302" r:id="rId29"/>
    <p:sldId id="274" r:id="rId30"/>
    <p:sldId id="278" r:id="rId31"/>
    <p:sldId id="303" r:id="rId32"/>
    <p:sldId id="275" r:id="rId33"/>
    <p:sldId id="276" r:id="rId34"/>
    <p:sldId id="304" r:id="rId35"/>
    <p:sldId id="317" r:id="rId36"/>
    <p:sldId id="318" r:id="rId37"/>
    <p:sldId id="319" r:id="rId38"/>
    <p:sldId id="320" r:id="rId39"/>
    <p:sldId id="321" r:id="rId40"/>
    <p:sldId id="310" r:id="rId41"/>
    <p:sldId id="323" r:id="rId42"/>
    <p:sldId id="324" r:id="rId43"/>
    <p:sldId id="325" r:id="rId44"/>
    <p:sldId id="326" r:id="rId45"/>
    <p:sldId id="322" r:id="rId46"/>
    <p:sldId id="316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4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8A2E6-C24F-4EE1-81F9-042C23EC3CC4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2A2FE-BEBC-475D-8969-FCC3C5D1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5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2A2FE-BEBC-475D-8969-FCC3C5D142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02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18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4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6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86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48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02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71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8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29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5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uka@rzgmu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w.fips.ru/publication-web/classification/mpk?view=detail&amp;edition=2019&amp;symbol=A" TargetMode="External"/><Relationship Id="rId2" Type="http://schemas.openxmlformats.org/officeDocument/2006/relationships/hyperlink" Target="http://new.fips.ru/publication-web/classification/mpk?view=li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.fips.ru/publication-web/classification/mpk?view=detail&amp;edition=2019&amp;symbol=A6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new.fips.ru/elektronnye-servisy/internet-resursy/mezhdunarodnye-organizatsii-i-patentnye-vedomstva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new.fips.ru/iiss/search.xhtml#fields%5C:6%5C:help" TargetMode="External"/><Relationship Id="rId13" Type="http://schemas.openxmlformats.org/officeDocument/2006/relationships/hyperlink" Target="http://new.fips.ru/iiss/search.xhtml#fields%5C:11%5C:help" TargetMode="External"/><Relationship Id="rId18" Type="http://schemas.openxmlformats.org/officeDocument/2006/relationships/hyperlink" Target="http://new.fips.ru/iiss/search.xhtml#fields%5C:16%5C:help" TargetMode="External"/><Relationship Id="rId3" Type="http://schemas.openxmlformats.org/officeDocument/2006/relationships/hyperlink" Target="http://new.fips.ru/iiss/search.xhtml#fields%5C:1%5C:help" TargetMode="External"/><Relationship Id="rId21" Type="http://schemas.openxmlformats.org/officeDocument/2006/relationships/hyperlink" Target="http://new.fips.ru/iiss/search.xhtml#fields%5C:19%5C:help" TargetMode="External"/><Relationship Id="rId7" Type="http://schemas.openxmlformats.org/officeDocument/2006/relationships/hyperlink" Target="http://new.fips.ru/iiss/search.xhtml#fields%5C:5%5C:help" TargetMode="External"/><Relationship Id="rId12" Type="http://schemas.openxmlformats.org/officeDocument/2006/relationships/hyperlink" Target="http://new.fips.ru/iiss/search.xhtml#fields%5C:10%5C:help" TargetMode="External"/><Relationship Id="rId17" Type="http://schemas.openxmlformats.org/officeDocument/2006/relationships/hyperlink" Target="http://new.fips.ru/iiss/search.xhtml#fields%5C:15%5C:help" TargetMode="External"/><Relationship Id="rId2" Type="http://schemas.openxmlformats.org/officeDocument/2006/relationships/hyperlink" Target="http://new.fips.ru/iiss/search.xhtml#fields%5C:0%5C:help" TargetMode="External"/><Relationship Id="rId16" Type="http://schemas.openxmlformats.org/officeDocument/2006/relationships/hyperlink" Target="http://new.fips.ru/iiss/search.xhtml#fields%5C:14%5C:help" TargetMode="External"/><Relationship Id="rId20" Type="http://schemas.openxmlformats.org/officeDocument/2006/relationships/hyperlink" Target="http://new.fips.ru/iiss/search.xhtml#fields%5C:18%5C:hel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.fips.ru/iiss/search.xhtml#fields%5C:4%5C:help" TargetMode="External"/><Relationship Id="rId11" Type="http://schemas.openxmlformats.org/officeDocument/2006/relationships/hyperlink" Target="http://new.fips.ru/iiss/search.xhtml#fields%5C:9%5C:help" TargetMode="External"/><Relationship Id="rId24" Type="http://schemas.openxmlformats.org/officeDocument/2006/relationships/hyperlink" Target="http://new.fips.ru/iiss/search.xhtml#fields%5C:22%5C:help" TargetMode="External"/><Relationship Id="rId5" Type="http://schemas.openxmlformats.org/officeDocument/2006/relationships/hyperlink" Target="http://new.fips.ru/iiss/search.xhtml#fields%5C:3%5C:help" TargetMode="External"/><Relationship Id="rId15" Type="http://schemas.openxmlformats.org/officeDocument/2006/relationships/hyperlink" Target="http://new.fips.ru/iiss/search.xhtml#fields%5C:13%5C:help" TargetMode="External"/><Relationship Id="rId23" Type="http://schemas.openxmlformats.org/officeDocument/2006/relationships/hyperlink" Target="http://new.fips.ru/iiss/search.xhtml#fields%5C:21%5C:help" TargetMode="External"/><Relationship Id="rId10" Type="http://schemas.openxmlformats.org/officeDocument/2006/relationships/hyperlink" Target="http://new.fips.ru/iiss/search.xhtml#fields%5C:8%5C:help" TargetMode="External"/><Relationship Id="rId19" Type="http://schemas.openxmlformats.org/officeDocument/2006/relationships/hyperlink" Target="http://new.fips.ru/iiss/search.xhtml#fields%5C:17%5C:help" TargetMode="External"/><Relationship Id="rId4" Type="http://schemas.openxmlformats.org/officeDocument/2006/relationships/hyperlink" Target="http://new.fips.ru/iiss/search.xhtml#fields%5C:2%5C:help" TargetMode="External"/><Relationship Id="rId9" Type="http://schemas.openxmlformats.org/officeDocument/2006/relationships/hyperlink" Target="http://new.fips.ru/iiss/search.xhtml#fields%5C:7%5C:help" TargetMode="External"/><Relationship Id="rId14" Type="http://schemas.openxmlformats.org/officeDocument/2006/relationships/hyperlink" Target="http://new.fips.ru/iiss/search.xhtml#fields%5C:12%5C:help" TargetMode="External"/><Relationship Id="rId22" Type="http://schemas.openxmlformats.org/officeDocument/2006/relationships/hyperlink" Target="http://new.fips.ru/iiss/search.xhtml#fields%5C:20%5C:help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2700" b="1" dirty="0" smtClean="0"/>
              <a:t>ФГБОУ </a:t>
            </a:r>
            <a:r>
              <a:rPr lang="ru-RU" sz="2700" b="1" dirty="0"/>
              <a:t>ВО </a:t>
            </a:r>
            <a:r>
              <a:rPr lang="ru-RU" sz="2700" b="1" dirty="0" err="1"/>
              <a:t>РязГМУ</a:t>
            </a:r>
            <a:r>
              <a:rPr lang="ru-RU" sz="2700" b="1" dirty="0"/>
              <a:t> Минздрава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/>
              <a:t>Отдел подготовки научно-педагогических кадров, 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интеллектуальной собственности</a:t>
            </a:r>
            <a:endParaRPr lang="ru-RU" dirty="0" smtClean="0"/>
          </a:p>
          <a:p>
            <a:pPr marL="0" indent="0" algn="r">
              <a:buNone/>
            </a:pPr>
            <a:r>
              <a:rPr lang="ru-RU" b="1" dirty="0"/>
              <a:t>Интеллектуальная собственность в медицине</a:t>
            </a:r>
            <a:r>
              <a:rPr lang="ru-RU" b="1" dirty="0" smtClean="0">
                <a:solidFill>
                  <a:schemeClr val="tx2"/>
                </a:solidFill>
              </a:rPr>
              <a:t>                                                                                  </a:t>
            </a:r>
            <a:r>
              <a:rPr lang="ru-RU" sz="1900" b="1" dirty="0" smtClean="0">
                <a:solidFill>
                  <a:srgbClr val="002060"/>
                </a:solidFill>
              </a:rPr>
              <a:t>Начальник </a:t>
            </a:r>
            <a:r>
              <a:rPr lang="ru-RU" sz="1900" b="1" dirty="0" smtClean="0">
                <a:solidFill>
                  <a:srgbClr val="002060"/>
                </a:solidFill>
              </a:rPr>
              <a:t>отдела: </a:t>
            </a:r>
            <a:endParaRPr lang="en-US" sz="1900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1900" dirty="0" err="1" smtClean="0">
                <a:solidFill>
                  <a:srgbClr val="002060"/>
                </a:solidFill>
              </a:rPr>
              <a:t>Казаева</a:t>
            </a:r>
            <a:r>
              <a:rPr lang="ru-RU" sz="1900" dirty="0" smtClean="0">
                <a:solidFill>
                  <a:srgbClr val="002060"/>
                </a:solidFill>
              </a:rPr>
              <a:t> Ольга Викторовна. </a:t>
            </a:r>
            <a:endParaRPr lang="en-US" sz="1900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Тел. (4912) 97-18-03</a:t>
            </a:r>
            <a:r>
              <a:rPr lang="ru-RU" sz="1900" dirty="0" smtClean="0"/>
              <a:t>, </a:t>
            </a:r>
            <a:endParaRPr lang="en-US" sz="1900" dirty="0" smtClean="0"/>
          </a:p>
          <a:p>
            <a:pPr marL="0" indent="0" algn="r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E-mail: </a:t>
            </a:r>
            <a:r>
              <a:rPr lang="en-US" sz="1900" dirty="0" smtClean="0">
                <a:solidFill>
                  <a:srgbClr val="002060"/>
                </a:solidFill>
                <a:hlinkClick r:id="rId3"/>
              </a:rPr>
              <a:t>nauka@rzgmu.ru</a:t>
            </a:r>
            <a:endParaRPr lang="ru-RU" sz="1900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en-US" sz="1900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sz="1900" b="1" dirty="0" smtClean="0">
                <a:solidFill>
                  <a:srgbClr val="002060"/>
                </a:solidFill>
              </a:rPr>
              <a:t>Патентовед:</a:t>
            </a:r>
            <a:r>
              <a:rPr lang="en-US" sz="19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r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Попова Наталья Михайловна. </a:t>
            </a:r>
            <a:endParaRPr lang="en-US" sz="1900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Тел. 8(920)633-57-17. </a:t>
            </a:r>
            <a:endParaRPr lang="en-US" sz="1900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en-US" sz="1900" dirty="0" smtClean="0"/>
              <a:t>E-mail:</a:t>
            </a:r>
            <a:r>
              <a:rPr lang="ru-RU" sz="1900" dirty="0" smtClean="0"/>
              <a:t> </a:t>
            </a:r>
            <a:r>
              <a:rPr lang="en-US" sz="1900" u="sng" dirty="0" smtClean="0">
                <a:solidFill>
                  <a:srgbClr val="002060"/>
                </a:solidFill>
              </a:rPr>
              <a:t>p34-66@yandex.ru</a:t>
            </a:r>
            <a:endParaRPr lang="ru-RU" sz="1900" u="sng" dirty="0">
              <a:solidFill>
                <a:srgbClr val="002060"/>
              </a:solidFill>
            </a:endParaRPr>
          </a:p>
        </p:txBody>
      </p:sp>
      <p:pic>
        <p:nvPicPr>
          <p:cNvPr id="4" name="Рисунок 5" descr="Эмблема университета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21443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s://slide-share.ru/image/1721352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3960440" cy="2591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2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8296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Название ИЗ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должно быть кратким и точным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должно быть в единственном числе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не рекомендовано использовать личные имена, фамилии, аббревиатуры, рекламные и фирменные наименования, наименования мест происхождения товаров, товарные знаки, слова «и т.д.»</a:t>
            </a:r>
          </a:p>
        </p:txBody>
      </p:sp>
    </p:spTree>
    <p:extLst>
      <p:ext uri="{BB962C8B-B14F-4D97-AF65-F5344CB8AC3E}">
        <p14:creationId xmlns:p14="http://schemas.microsoft.com/office/powerpoint/2010/main" val="7111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 МПК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hlinkClick r:id="rId2"/>
              </a:rPr>
              <a:t>http://new.fips.ru/publication-web/classification/mpk?view=list</a:t>
            </a:r>
            <a:endParaRPr lang="ru-RU" b="1" dirty="0" smtClean="0"/>
          </a:p>
          <a:p>
            <a:pPr algn="just"/>
            <a:r>
              <a:rPr lang="ru-RU" dirty="0" smtClean="0">
                <a:hlinkClick r:id="rId3"/>
              </a:rPr>
              <a:t>Раздел A - УДОВЛЕТВОРЕНИЕ ЖИЗНЕННЫХ ПОТРЕБНОСТЕЙ ЧЕЛОВЕКА 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A61</a:t>
            </a:r>
            <a:r>
              <a:rPr lang="ru-RU" dirty="0"/>
              <a:t> </a:t>
            </a:r>
            <a:r>
              <a:rPr lang="ru-RU" dirty="0" smtClean="0"/>
              <a:t>Медицина и ветеринария; гигиена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8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28945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Изобретение </a:t>
            </a:r>
            <a:r>
              <a:rPr lang="ru-RU" dirty="0"/>
              <a:t>относится к </a:t>
            </a:r>
            <a:r>
              <a:rPr lang="ru-RU" dirty="0" smtClean="0"/>
              <a:t>медицине, </a:t>
            </a:r>
            <a:r>
              <a:rPr lang="ru-RU" dirty="0"/>
              <a:t>а </a:t>
            </a:r>
            <a:r>
              <a:rPr lang="ru-RU" dirty="0" smtClean="0"/>
              <a:t>именно к хирургии, и может быть использовано для лечения больных ….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Область техники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544616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b="1" dirty="0" smtClean="0"/>
              <a:t>Аналог</a:t>
            </a:r>
            <a:r>
              <a:rPr lang="ru-RU" sz="2400" dirty="0" smtClean="0"/>
              <a:t> - средство </a:t>
            </a:r>
            <a:r>
              <a:rPr lang="ru-RU" sz="2400" dirty="0"/>
              <a:t>того же назначения, известное из </a:t>
            </a:r>
            <a:r>
              <a:rPr lang="ru-RU" sz="2400" dirty="0" smtClean="0"/>
              <a:t>сведений, общедоступных </a:t>
            </a:r>
            <a:r>
              <a:rPr lang="ru-RU" sz="2400" dirty="0"/>
              <a:t>до даты </a:t>
            </a:r>
            <a:r>
              <a:rPr lang="ru-RU" sz="2400" dirty="0" smtClean="0"/>
              <a:t>подачи заявки, </a:t>
            </a:r>
            <a:r>
              <a:rPr lang="ru-RU" sz="2400" dirty="0"/>
              <a:t>характеризуемое совокупностью признаков, сходной с совокупностью существенных признаков изобретения</a:t>
            </a:r>
            <a:r>
              <a:rPr lang="ru-RU" sz="2400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/>
              <a:t>Прототип</a:t>
            </a:r>
            <a:r>
              <a:rPr lang="ru-RU" sz="2400" dirty="0" smtClean="0"/>
              <a:t> – аналог, наиболее близкий к изобретению по совокупности существенных признаков.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/>
              <a:t>Существенные признаки </a:t>
            </a:r>
            <a:r>
              <a:rPr lang="ru-RU" sz="2400" dirty="0" smtClean="0"/>
              <a:t>- влияющие на технический результат.</a:t>
            </a:r>
          </a:p>
          <a:p>
            <a:pPr marL="0" indent="0" algn="just">
              <a:buNone/>
            </a:pPr>
            <a:r>
              <a:rPr lang="ru-RU" sz="2400" b="1" dirty="0" smtClean="0"/>
              <a:t>Приводятся: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библиографические </a:t>
            </a:r>
            <a:r>
              <a:rPr lang="ru-RU" sz="2400" dirty="0"/>
              <a:t>данные источника информации, в котором </a:t>
            </a:r>
            <a:r>
              <a:rPr lang="ru-RU" sz="2400" dirty="0" smtClean="0"/>
              <a:t>раскрыт аналог,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признаки </a:t>
            </a:r>
            <a:r>
              <a:rPr lang="ru-RU" sz="2400" dirty="0"/>
              <a:t>аналога с указанием </a:t>
            </a:r>
            <a:r>
              <a:rPr lang="ru-RU" sz="2400" dirty="0" smtClean="0"/>
              <a:t>тех, </a:t>
            </a:r>
            <a:r>
              <a:rPr lang="ru-RU" sz="2400" dirty="0"/>
              <a:t>которые совпадают с существенными признаками заявляемого </a:t>
            </a:r>
            <a:r>
              <a:rPr lang="ru-RU" sz="2400" dirty="0" smtClean="0"/>
              <a:t>изобретения,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причины</a:t>
            </a:r>
            <a:r>
              <a:rPr lang="ru-RU" sz="2400" dirty="0"/>
              <a:t>, препятствующие получению </a:t>
            </a:r>
            <a:r>
              <a:rPr lang="ru-RU" sz="2400" dirty="0" smtClean="0"/>
              <a:t>с помощью аналога требуемого </a:t>
            </a:r>
            <a:r>
              <a:rPr lang="ru-RU" sz="2400" dirty="0"/>
              <a:t>технического </a:t>
            </a:r>
            <a:r>
              <a:rPr lang="ru-RU" sz="2400" dirty="0" smtClean="0"/>
              <a:t>результата (недостатки).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Уровень техники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/>
              <a:t>«Известно устройство… </a:t>
            </a:r>
            <a:r>
              <a:rPr lang="ru-RU" dirty="0"/>
              <a:t>(или </a:t>
            </a:r>
            <a:r>
              <a:rPr lang="ru-RU" dirty="0" smtClean="0"/>
              <a:t>известен…)» </a:t>
            </a:r>
            <a:r>
              <a:rPr lang="ru-RU" dirty="0"/>
              <a:t>и указывают название этого устройства </a:t>
            </a:r>
            <a:r>
              <a:rPr lang="ru-RU" dirty="0" smtClean="0"/>
              <a:t>(способа).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«Недостатком(</a:t>
            </a:r>
            <a:r>
              <a:rPr lang="ru-RU" dirty="0" err="1" smtClean="0"/>
              <a:t>ами</a:t>
            </a:r>
            <a:r>
              <a:rPr lang="ru-RU" dirty="0" smtClean="0"/>
              <a:t>) </a:t>
            </a:r>
            <a:r>
              <a:rPr lang="ru-RU" dirty="0"/>
              <a:t>известного технического решения является </a:t>
            </a:r>
            <a:r>
              <a:rPr lang="ru-RU" dirty="0" smtClean="0"/>
              <a:t>…» </a:t>
            </a:r>
            <a:endParaRPr lang="ru-RU" dirty="0"/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«К </a:t>
            </a:r>
            <a:r>
              <a:rPr lang="ru-RU" dirty="0"/>
              <a:t>причинам, препятствующим достижению указанного </a:t>
            </a:r>
            <a:r>
              <a:rPr lang="ru-RU" dirty="0" smtClean="0"/>
              <a:t>ниже технического </a:t>
            </a:r>
            <a:r>
              <a:rPr lang="ru-RU" dirty="0"/>
              <a:t>результата, при использовании известного устройства, относят то, </a:t>
            </a:r>
            <a:r>
              <a:rPr lang="ru-RU" dirty="0" smtClean="0"/>
              <a:t>что…»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«Наиболее </a:t>
            </a:r>
            <a:r>
              <a:rPr lang="ru-RU" dirty="0"/>
              <a:t>близким устройством того же назначения к заявляемому устройству по совокупности признаков </a:t>
            </a:r>
            <a:r>
              <a:rPr lang="ru-RU" dirty="0" smtClean="0"/>
              <a:t>является….»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«Прототипом изобретения является»….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«Недостатком(</a:t>
            </a:r>
            <a:r>
              <a:rPr lang="ru-RU" dirty="0" err="1" smtClean="0"/>
              <a:t>ами</a:t>
            </a:r>
            <a:r>
              <a:rPr lang="ru-RU" dirty="0" smtClean="0"/>
              <a:t>) </a:t>
            </a:r>
            <a:r>
              <a:rPr lang="ru-RU" dirty="0"/>
              <a:t>известного технического решения, принятого за прототип, является </a:t>
            </a:r>
            <a:r>
              <a:rPr lang="ru-RU" dirty="0" smtClean="0"/>
              <a:t>то….»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Уровень техники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17443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new.fips.ru</a:t>
            </a:r>
            <a:r>
              <a:rPr lang="ru-RU" dirty="0" smtClean="0"/>
              <a:t>: сайт ФИПС (поисковая система)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patents.google.com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Сайты патентных ведомств и международных организаций (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new.fips.ru/elektronnye-servisy/internet-resursy/mezhdunarodnye-organizatsii-i-patentnye-vedomstva.php</a:t>
            </a:r>
            <a:r>
              <a:rPr lang="ru-RU" dirty="0" smtClean="0"/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Patscape.ru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Espacenet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elibrary.ru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cyberlenica.ru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scholar.google.ru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любой поисковик (данные научных, научно-популярных сайтов и др.)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Патентный поиск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Сайт ФИПС</a:t>
            </a: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439576"/>
              </p:ext>
            </p:extLst>
          </p:nvPr>
        </p:nvGraphicFramePr>
        <p:xfrm>
          <a:off x="457200" y="2354421"/>
          <a:ext cx="8229600" cy="301752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Рефераты российских изобретений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Заявки на российские изобретения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Полные тексты российских изобретений из трех последних бюллетеней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Формулы российских полезных моделей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Формулы российских полезных моделей из трех последних бюллетеней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Перспективные российские изобретения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14127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Патентные документы РФ (рус.)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ontrol 2"/>
          <p:cNvSpPr>
            <a:spLocks noChangeArrowheads="1" noChangeShapeType="1"/>
          </p:cNvSpPr>
          <p:nvPr/>
        </p:nvSpPr>
        <p:spPr bwMode="auto">
          <a:xfrm>
            <a:off x="457200" y="23542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Control 3"/>
          <p:cNvSpPr>
            <a:spLocks noChangeArrowheads="1" noChangeShapeType="1"/>
          </p:cNvSpPr>
          <p:nvPr/>
        </p:nvSpPr>
        <p:spPr bwMode="auto">
          <a:xfrm>
            <a:off x="457200" y="23542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Control 4"/>
          <p:cNvSpPr>
            <a:spLocks noChangeArrowheads="1" noChangeShapeType="1"/>
          </p:cNvSpPr>
          <p:nvPr/>
        </p:nvSpPr>
        <p:spPr bwMode="auto">
          <a:xfrm>
            <a:off x="457200" y="23542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Control 5"/>
          <p:cNvSpPr>
            <a:spLocks noChangeArrowheads="1" noChangeShapeType="1"/>
          </p:cNvSpPr>
          <p:nvPr/>
        </p:nvSpPr>
        <p:spPr bwMode="auto">
          <a:xfrm>
            <a:off x="457200" y="23542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Control 6"/>
          <p:cNvSpPr>
            <a:spLocks noChangeArrowheads="1" noChangeShapeType="1"/>
          </p:cNvSpPr>
          <p:nvPr/>
        </p:nvSpPr>
        <p:spPr bwMode="auto">
          <a:xfrm>
            <a:off x="457200" y="23542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Control 7"/>
          <p:cNvSpPr>
            <a:spLocks noChangeArrowheads="1" noChangeShapeType="1"/>
          </p:cNvSpPr>
          <p:nvPr/>
        </p:nvSpPr>
        <p:spPr bwMode="auto">
          <a:xfrm>
            <a:off x="457200" y="23542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650069"/>
              </p:ext>
            </p:extLst>
          </p:nvPr>
        </p:nvGraphicFramePr>
        <p:xfrm>
          <a:off x="457200" y="836612"/>
          <a:ext cx="82296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659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</a:rPr>
                        <a:t>Ключевые фразы</a:t>
                      </a: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endParaRPr lang="ru-RU" sz="2200" b="1" baseline="0" dirty="0" smtClean="0">
                        <a:solidFill>
                          <a:schemeClr val="tx1"/>
                        </a:solidFill>
                        <a:hlinkClick r:id="rId2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</a:rPr>
                        <a:t>Номер документа</a:t>
                      </a:r>
                      <a:endParaRPr lang="ru-RU" sz="2200" b="1" baseline="0" dirty="0" smtClean="0">
                        <a:solidFill>
                          <a:schemeClr val="tx1"/>
                        </a:solidFill>
                        <a:hlinkClick r:id="rId3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Опубликовано</a:t>
                      </a:r>
                      <a:endParaRPr lang="ru-RU" sz="2200" b="0" baseline="0" dirty="0" smtClean="0">
                        <a:solidFill>
                          <a:schemeClr val="tx1"/>
                        </a:solidFill>
                        <a:hlinkClick r:id="rId4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МПК</a:t>
                      </a:r>
                      <a:endParaRPr lang="ru-RU" sz="2200" b="0" baseline="0" dirty="0" smtClean="0">
                        <a:solidFill>
                          <a:schemeClr val="tx1"/>
                        </a:solidFill>
                        <a:hlinkClick r:id="rId5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Заявитель(и)</a:t>
                      </a:r>
                      <a:endParaRPr lang="ru-RU" sz="2200" b="0" baseline="0" dirty="0" smtClean="0">
                        <a:solidFill>
                          <a:schemeClr val="tx1"/>
                        </a:solidFill>
                        <a:hlinkClick r:id="rId6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</a:rPr>
                        <a:t>Автор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(ы)</a:t>
                      </a:r>
                      <a:endParaRPr lang="ru-RU" sz="2200" b="0" baseline="0" dirty="0" smtClean="0">
                        <a:solidFill>
                          <a:schemeClr val="tx1"/>
                        </a:solidFill>
                        <a:hlinkClick r:id="rId7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Патентообладатель(и)</a:t>
                      </a:r>
                      <a:endParaRPr lang="ru-RU" sz="2200" b="0" baseline="0" dirty="0" smtClean="0">
                        <a:solidFill>
                          <a:schemeClr val="tx1"/>
                        </a:solidFill>
                        <a:hlinkClick r:id="rId8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Дата публикации заявки</a:t>
                      </a:r>
                      <a:endParaRPr lang="ru-RU" sz="2200" b="0" baseline="0" dirty="0" smtClean="0">
                        <a:solidFill>
                          <a:schemeClr val="tx1"/>
                        </a:solidFill>
                        <a:hlinkClick r:id="rId9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Патентный поверенный</a:t>
                      </a:r>
                      <a:endParaRPr lang="ru-RU" sz="2200" b="0" baseline="0" dirty="0" smtClean="0">
                        <a:solidFill>
                          <a:schemeClr val="tx1"/>
                        </a:solidFill>
                        <a:hlinkClick r:id="rId10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Дата начала рассмотрения заявки PCT на национальной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</a:rPr>
                        <a:t>фазе</a:t>
                      </a:r>
                      <a:endParaRPr lang="ru-RU" sz="2200" b="0" dirty="0" smtClean="0">
                        <a:solidFill>
                          <a:schemeClr val="tx1"/>
                        </a:solidFill>
                        <a:hlinkClick r:id="rId11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Дата заявки PCT</a:t>
                      </a:r>
                      <a:endParaRPr lang="ru-RU" sz="2200" b="0" baseline="0" dirty="0" smtClean="0">
                        <a:solidFill>
                          <a:schemeClr val="tx1"/>
                        </a:solidFill>
                        <a:hlinkClick r:id="rId12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Номер заявки PCT</a:t>
                      </a:r>
                      <a:endParaRPr lang="ru-RU" sz="2200" b="0" baseline="0" dirty="0" smtClean="0">
                        <a:solidFill>
                          <a:schemeClr val="tx1"/>
                        </a:solidFill>
                        <a:hlinkClick r:id="rId13"/>
                      </a:endParaRPr>
                    </a:p>
                    <a:p>
                      <a:endParaRPr lang="ru-RU" sz="2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Адрес для переписки</a:t>
                      </a:r>
                      <a:endParaRPr lang="ru-RU" sz="2200" b="0" baseline="0" dirty="0" smtClean="0">
                        <a:solidFill>
                          <a:schemeClr val="tx1"/>
                        </a:solidFill>
                        <a:hlinkClick r:id="rId14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Список документов, цитированных в отчете о поиске</a:t>
                      </a:r>
                      <a:endParaRPr lang="ru-RU" sz="2200" b="0" baseline="0" dirty="0" smtClean="0">
                        <a:solidFill>
                          <a:schemeClr val="tx1"/>
                        </a:solidFill>
                        <a:hlinkClick r:id="rId15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Код вида документа </a:t>
                      </a:r>
                      <a:endParaRPr lang="ru-RU" sz="2200" b="0" baseline="0" dirty="0" smtClean="0">
                        <a:solidFill>
                          <a:schemeClr val="tx1"/>
                        </a:solidFill>
                        <a:hlinkClick r:id="rId16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Дата публикации извещения</a:t>
                      </a:r>
                      <a:endParaRPr lang="ru-RU" sz="2200" b="0" baseline="0" dirty="0" smtClean="0">
                        <a:solidFill>
                          <a:schemeClr val="tx1"/>
                        </a:solidFill>
                        <a:hlinkClick r:id="rId17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</a:rPr>
                        <a:t>Регистрационный номер заявки</a:t>
                      </a:r>
                      <a:endParaRPr lang="ru-RU" sz="2200" b="1" baseline="0" dirty="0" smtClean="0">
                        <a:solidFill>
                          <a:schemeClr val="tx1"/>
                        </a:solidFill>
                        <a:hlinkClick r:id="rId18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Дата подачи заявки</a:t>
                      </a:r>
                      <a:endParaRPr lang="ru-RU" sz="2200" b="0" baseline="0" dirty="0" smtClean="0">
                        <a:solidFill>
                          <a:schemeClr val="tx1"/>
                        </a:solidFill>
                        <a:hlinkClick r:id="rId19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Конвенционный приоритет</a:t>
                      </a:r>
                      <a:endParaRPr lang="ru-RU" sz="2200" b="0" baseline="0" dirty="0" smtClean="0">
                        <a:solidFill>
                          <a:schemeClr val="tx1"/>
                        </a:solidFill>
                        <a:hlinkClick r:id="rId20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Дата подачи конвенционной заявки</a:t>
                      </a:r>
                      <a:endParaRPr lang="ru-RU" sz="2200" b="0" baseline="0" dirty="0" smtClean="0">
                        <a:solidFill>
                          <a:schemeClr val="tx1"/>
                        </a:solidFill>
                        <a:hlinkClick r:id="rId21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Страна приоритета</a:t>
                      </a:r>
                      <a:endParaRPr lang="ru-RU" sz="2200" b="0" baseline="0" dirty="0" smtClean="0">
                        <a:solidFill>
                          <a:schemeClr val="tx1"/>
                        </a:solidFill>
                        <a:hlinkClick r:id="rId22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Реферат</a:t>
                      </a:r>
                      <a:endParaRPr lang="ru-RU" sz="2200" b="0" baseline="0" dirty="0" smtClean="0">
                        <a:solidFill>
                          <a:schemeClr val="tx1"/>
                        </a:solidFill>
                        <a:hlinkClick r:id="rId23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Формула</a:t>
                      </a:r>
                      <a:endParaRPr lang="ru-RU" sz="2200" b="0" baseline="0" dirty="0" smtClean="0">
                        <a:solidFill>
                          <a:schemeClr val="tx1"/>
                        </a:solidFill>
                        <a:hlinkClick r:id="rId24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Описание</a:t>
                      </a: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</a:rPr>
                        <a:t>Статус документа</a:t>
                      </a:r>
                      <a:endParaRPr lang="ru-RU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Сайт ФИПС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Google Patents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dirty="0" smtClean="0"/>
              <a:t>search terms</a:t>
            </a:r>
          </a:p>
          <a:p>
            <a:r>
              <a:rPr lang="en-US" dirty="0" smtClean="0"/>
              <a:t>date priority</a:t>
            </a:r>
          </a:p>
          <a:p>
            <a:r>
              <a:rPr lang="en-US" dirty="0" smtClean="0"/>
              <a:t>inventor</a:t>
            </a:r>
          </a:p>
          <a:p>
            <a:r>
              <a:rPr lang="en-US" dirty="0" smtClean="0"/>
              <a:t>assignee</a:t>
            </a:r>
          </a:p>
          <a:p>
            <a:r>
              <a:rPr lang="en-US" dirty="0" smtClean="0"/>
              <a:t>patent office</a:t>
            </a:r>
          </a:p>
          <a:p>
            <a:r>
              <a:rPr lang="en-US" dirty="0" smtClean="0"/>
              <a:t>language</a:t>
            </a:r>
          </a:p>
          <a:p>
            <a:r>
              <a:rPr lang="en-US" dirty="0" smtClean="0"/>
              <a:t>status</a:t>
            </a:r>
          </a:p>
          <a:p>
            <a:r>
              <a:rPr lang="en-US" dirty="0" smtClean="0"/>
              <a:t>type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7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Сущность изобретения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Задача, на решение которой направлено заявляемое техническое решение (глобальная проблема в данной области техники)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Технический результат </a:t>
            </a:r>
            <a:r>
              <a:rPr lang="ru-RU" dirty="0" smtClean="0"/>
              <a:t>– конкретная характеристика технического эффекта, которая достигается в изобретении.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Существенные признаки – необходимые для достижения технического результата.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7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97304"/>
            <a:ext cx="784887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Результаты интеллектуальной деятельности (РИД)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4088" y="2871230"/>
            <a:ext cx="465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16341" y="3833290"/>
            <a:ext cx="418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</a:t>
            </a:r>
            <a:endParaRPr lang="ru-RU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2964088" y="177281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947900"/>
            <a:ext cx="77768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Объекты авторского </a:t>
            </a:r>
            <a:r>
              <a:rPr lang="ru-RU" sz="2400" b="1" dirty="0" smtClean="0">
                <a:solidFill>
                  <a:prstClr val="black"/>
                </a:solidFill>
                <a:cs typeface="Times New Roman" pitchFamily="18" charset="0"/>
              </a:rPr>
              <a:t>права</a:t>
            </a:r>
            <a:endParaRPr lang="en-US" sz="24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400" b="1" dirty="0">
                <a:cs typeface="Times New Roman" pitchFamily="18" charset="0"/>
              </a:rPr>
              <a:t>Объекты патентного права</a:t>
            </a:r>
            <a:endParaRPr lang="en-US" sz="2400" b="1" dirty="0"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cs typeface="Times New Roman" pitchFamily="18" charset="0"/>
              </a:rPr>
              <a:t>Объекты </a:t>
            </a: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смежных </a:t>
            </a:r>
            <a:r>
              <a:rPr lang="ru-RU" sz="2400" dirty="0" smtClean="0">
                <a:solidFill>
                  <a:prstClr val="black"/>
                </a:solidFill>
                <a:cs typeface="Times New Roman" pitchFamily="18" charset="0"/>
              </a:rPr>
              <a:t>прав</a:t>
            </a:r>
            <a:endParaRPr lang="en-US" sz="24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400" dirty="0" smtClean="0">
                <a:cs typeface="Times New Roman" pitchFamily="18" charset="0"/>
              </a:rPr>
              <a:t>Нетрадиционные </a:t>
            </a:r>
            <a:r>
              <a:rPr lang="ru-RU" sz="2400" dirty="0">
                <a:cs typeface="Times New Roman" pitchFamily="18" charset="0"/>
              </a:rPr>
              <a:t>объекты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5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noFill/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Технический </a:t>
            </a:r>
            <a:r>
              <a:rPr lang="ru-RU" sz="2400" dirty="0"/>
              <a:t>результат настоящего изобретения: повышение безопасности и стабильности коррекции возрастных изменений лба.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Техническим </a:t>
            </a:r>
            <a:r>
              <a:rPr lang="ru-RU" sz="2400" dirty="0"/>
              <a:t>результатом настоящего изобретения является разработка способа оценки функциональной активности </a:t>
            </a:r>
            <a:r>
              <a:rPr lang="ru-RU" sz="2400" dirty="0" err="1"/>
              <a:t>Pgp</a:t>
            </a:r>
            <a:r>
              <a:rPr lang="ru-RU" sz="2400" dirty="0"/>
              <a:t> локально в гематоэнцефалическом барьере, который был бы безопасен, информативен,  не требовал бы дорогостоящего лабораторного оборудования, материалов и комплектующих.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Технический </a:t>
            </a:r>
            <a:r>
              <a:rPr lang="ru-RU" sz="2400" dirty="0"/>
              <a:t>результат: улучшить показатели лечения больных с </a:t>
            </a:r>
            <a:r>
              <a:rPr lang="ru-RU" sz="2400" dirty="0" err="1"/>
              <a:t>эвентрациями</a:t>
            </a:r>
            <a:r>
              <a:rPr lang="ru-RU" sz="2400" dirty="0"/>
              <a:t> (избежать рецидивов, добиться полного заживления раны, избежать повторных нагноений</a:t>
            </a:r>
            <a:r>
              <a:rPr lang="ru-RU" sz="2400" dirty="0" smtClean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Изобретения в области медицины: формулировка технического результата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4900" dirty="0"/>
              <a:t>Способ оценки спаечного процесса в брюшной полости, включающий ревизию каждого отдела брюшной полости, определение типа и характеристики спаек, выраженности кишечной непроходимости, отличающийся тем, что определяется суммарный показатель распространения спаечного процесса по всем отделам брюшной полости: 0 баллов - нет спаек, 1 балл – есть спайки; показатель кишечной непроходимости: 1 балл - незначительное расширение петель кишки, содержит только газ, 2 балла - кишка раздута до 2х диаметров, содержит жидкость и газ, 3 балла - обнаружение раздутых петель кишки более 2-х диаметров; суммарное количество спаек по всем отделам брюшной полости в баллах: 0,5 балла – количество сращений до 5, 1 балл - от 5 до 10, 1,5 балла - свыше 10; длина участка кишки, участвующей в спаечном процессе: 0,4 балла - до 10 см, 0,7 балла – 10-50 см, 1 балл – более 50 см; морфологическая характеристика спаек по всем отделам брюшной полости: 1 балл - пленчатые спайки, разделяемые тупо; 2 балла - мощные спайки, разделяемые остро, повреждения полого органа не происходит; 3 балла - очень мощные спайки, разделяемые остро, при этом происходит повреждение полого органа; производится расчет выраженности спаечного процесса по следующей формуле:</a:t>
            </a:r>
          </a:p>
          <a:p>
            <a:pPr marL="0" indent="0" algn="just">
              <a:buNone/>
            </a:pPr>
            <a:r>
              <a:rPr lang="ru-RU" sz="4900" dirty="0"/>
              <a:t>ВСП = (L х D) + (</a:t>
            </a:r>
            <a:r>
              <a:rPr lang="ru-RU" sz="4900" dirty="0" err="1"/>
              <a:t>B</a:t>
            </a:r>
            <a:r>
              <a:rPr lang="ru-RU" sz="4900" baseline="-25000" dirty="0" err="1"/>
              <a:t>общий</a:t>
            </a:r>
            <a:r>
              <a:rPr lang="ru-RU" sz="4900" dirty="0"/>
              <a:t> х C х </a:t>
            </a:r>
            <a:r>
              <a:rPr lang="ru-RU" sz="4900" dirty="0" err="1"/>
              <a:t>E</a:t>
            </a:r>
            <a:r>
              <a:rPr lang="ru-RU" sz="4900" baseline="-25000" dirty="0" err="1"/>
              <a:t>общий</a:t>
            </a:r>
            <a:r>
              <a:rPr lang="ru-RU" sz="4900" dirty="0"/>
              <a:t>), где</a:t>
            </a:r>
          </a:p>
          <a:p>
            <a:pPr algn="just"/>
            <a:r>
              <a:rPr lang="ru-RU" sz="4900" dirty="0"/>
              <a:t>ВСП – выраженность спаечного процесса в баллах,</a:t>
            </a:r>
          </a:p>
          <a:p>
            <a:pPr algn="just"/>
            <a:r>
              <a:rPr lang="ru-RU" sz="4900" dirty="0"/>
              <a:t>L – суммарный показатель распространения спаечного процесса в баллах,</a:t>
            </a:r>
          </a:p>
          <a:p>
            <a:pPr algn="just"/>
            <a:r>
              <a:rPr lang="ru-RU" sz="4900" dirty="0"/>
              <a:t>D – показатель кишечной непроходимости в баллах,</a:t>
            </a:r>
          </a:p>
          <a:p>
            <a:pPr algn="just"/>
            <a:r>
              <a:rPr lang="ru-RU" sz="4900" dirty="0" err="1"/>
              <a:t>В</a:t>
            </a:r>
            <a:r>
              <a:rPr lang="ru-RU" sz="4900" baseline="-25000" dirty="0" err="1"/>
              <a:t>общий</a:t>
            </a:r>
            <a:r>
              <a:rPr lang="ru-RU" sz="4900" baseline="-25000" dirty="0"/>
              <a:t> </a:t>
            </a:r>
            <a:r>
              <a:rPr lang="ru-RU" sz="4900" dirty="0"/>
              <a:t>– количество спаек по всем отделам брюшной полости в баллах,</a:t>
            </a:r>
          </a:p>
          <a:p>
            <a:pPr algn="just"/>
            <a:r>
              <a:rPr lang="ru-RU" sz="4900" dirty="0"/>
              <a:t>С – длина участка кишки, участвующей в спаечном процессе в баллах,</a:t>
            </a:r>
          </a:p>
          <a:p>
            <a:pPr algn="just"/>
            <a:r>
              <a:rPr lang="ru-RU" sz="4900" dirty="0" err="1"/>
              <a:t>Е</a:t>
            </a:r>
            <a:r>
              <a:rPr lang="ru-RU" sz="4900" baseline="-25000" dirty="0" err="1"/>
              <a:t>общий</a:t>
            </a:r>
            <a:r>
              <a:rPr lang="ru-RU" sz="4900" dirty="0"/>
              <a:t> – морфологическая характеристика спаек по всем отделам брюшной полости в баллах, при значении выраженности спаечного процесса меньше или равном 12 баллам, проведение </a:t>
            </a:r>
            <a:r>
              <a:rPr lang="ru-RU" sz="4900" dirty="0" err="1"/>
              <a:t>лапароскопического</a:t>
            </a:r>
            <a:r>
              <a:rPr lang="ru-RU" sz="4900" dirty="0"/>
              <a:t> </a:t>
            </a:r>
            <a:r>
              <a:rPr lang="ru-RU" sz="4900" dirty="0" err="1"/>
              <a:t>адгезиолизиса</a:t>
            </a:r>
            <a:r>
              <a:rPr lang="ru-RU" sz="4900" dirty="0"/>
              <a:t> возможно и безопасно; от 13 до 16 баллов - возможно, но сопряжено с техническими трудностями и вероятностью повреждения кишки; 17 баллов  и более нецелесообразно.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2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Способ скрининга для выявления </a:t>
            </a:r>
            <a:r>
              <a:rPr lang="ru-RU" dirty="0" err="1"/>
              <a:t>тромбофилии</a:t>
            </a:r>
            <a:r>
              <a:rPr lang="ru-RU" dirty="0"/>
              <a:t> у пациенток с привычным </a:t>
            </a:r>
            <a:r>
              <a:rPr lang="ru-RU" dirty="0" err="1"/>
              <a:t>невынашиванием</a:t>
            </a:r>
            <a:r>
              <a:rPr lang="ru-RU" dirty="0"/>
              <a:t> беременности, включающий выявление и суммарную оценку 10 маркеров возможного наличия </a:t>
            </a:r>
            <a:r>
              <a:rPr lang="ru-RU" dirty="0" err="1"/>
              <a:t>тромбофилии</a:t>
            </a:r>
            <a:r>
              <a:rPr lang="ru-RU" dirty="0"/>
              <a:t>: </a:t>
            </a:r>
          </a:p>
          <a:p>
            <a:pPr lvl="0" algn="just"/>
            <a:r>
              <a:rPr lang="ru-RU" dirty="0"/>
              <a:t>потеря двух и более беременностей в анамнезе; </a:t>
            </a:r>
          </a:p>
          <a:p>
            <a:pPr lvl="0" algn="just"/>
            <a:r>
              <a:rPr lang="ru-RU" dirty="0"/>
              <a:t>отсутствие детей, родившихся живыми и (или) жизнеспособными;</a:t>
            </a:r>
          </a:p>
          <a:p>
            <a:pPr lvl="0" algn="just"/>
            <a:r>
              <a:rPr lang="ru-RU" dirty="0"/>
              <a:t>клинически значимые тромбозы в анамнезе; </a:t>
            </a:r>
          </a:p>
          <a:p>
            <a:pPr lvl="0" algn="just"/>
            <a:r>
              <a:rPr lang="ru-RU" dirty="0"/>
              <a:t>наличие в семейном анамнезе инсультов, инфарктов и ишемической болезни сердца у ближайших родственников в возрасте до 50 лет; </a:t>
            </a:r>
          </a:p>
          <a:p>
            <a:pPr lvl="0" algn="just"/>
            <a:r>
              <a:rPr lang="ru-RU" dirty="0"/>
              <a:t>наличие в семейном анамнезе тромбозов и тромбоэмболии легочной артерии у ближайших родственников в возрасте до 50 лет; </a:t>
            </a:r>
          </a:p>
          <a:p>
            <a:pPr lvl="0" algn="just"/>
            <a:r>
              <a:rPr lang="ru-RU" dirty="0" err="1"/>
              <a:t>преэклампсия</a:t>
            </a:r>
            <a:r>
              <a:rPr lang="ru-RU" dirty="0"/>
              <a:t>, эклампсия, HELLP-синдром, тяжелая плацентарная недостаточность, задержка внутриутробного роста плода в анамнезе;</a:t>
            </a:r>
          </a:p>
          <a:p>
            <a:pPr lvl="0" algn="just"/>
            <a:r>
              <a:rPr lang="ru-RU" dirty="0"/>
              <a:t>тяжелые осложнения послеродового периода в анамнезе: плевропневмония, </a:t>
            </a:r>
            <a:r>
              <a:rPr lang="ru-RU" dirty="0" err="1"/>
              <a:t>кардиомиопатия</a:t>
            </a:r>
            <a:r>
              <a:rPr lang="ru-RU" dirty="0"/>
              <a:t>; </a:t>
            </a:r>
          </a:p>
          <a:p>
            <a:pPr lvl="0" algn="just"/>
            <a:r>
              <a:rPr lang="ru-RU" dirty="0"/>
              <a:t>клинические проявления, указывающие на возможное наличие </a:t>
            </a:r>
            <a:r>
              <a:rPr lang="ru-RU" dirty="0" err="1"/>
              <a:t>тромбофилий</a:t>
            </a:r>
            <a:r>
              <a:rPr lang="ru-RU" dirty="0"/>
              <a:t> со стороны центральной нервной системы или гастроинтестинальные проявления; </a:t>
            </a:r>
          </a:p>
          <a:p>
            <a:pPr lvl="0" algn="just"/>
            <a:r>
              <a:rPr lang="ru-RU" dirty="0"/>
              <a:t>мигрени и венозные осложнения при приёме оральных контрацептивов; </a:t>
            </a:r>
          </a:p>
          <a:p>
            <a:pPr lvl="0" algn="just"/>
            <a:r>
              <a:rPr lang="ru-RU" dirty="0"/>
              <a:t>болезнь Альцгеймера у кого-либо из кровных родственников;</a:t>
            </a:r>
          </a:p>
          <a:p>
            <a:pPr algn="just"/>
            <a:r>
              <a:rPr lang="ru-RU" dirty="0"/>
              <a:t>при этом каждый из маркеров оценивается величиной 1 балл, при сумме баллов 3 и более, вероятность наличия  </a:t>
            </a:r>
            <a:r>
              <a:rPr lang="ru-RU" dirty="0" err="1"/>
              <a:t>тромбофилии</a:t>
            </a:r>
            <a:r>
              <a:rPr lang="ru-RU" dirty="0"/>
              <a:t> составляет более 40%.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0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Краткое описание чертежей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в описании приводится перечень фигур с краткими пояснениями, что изображено на них;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чертежи располагаются на отдельных листах;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обозначаются как «фигура» (фиг.) и нумеруются арабскими цифрами;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элементы на чертежах нумеруются арабскими цифрами;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одни и те же элементы на нескольких фигурах указываются одинаковыми цифрами.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5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04664"/>
            <a:ext cx="792088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«Устройство </a:t>
            </a:r>
            <a:r>
              <a:rPr lang="ru-RU" sz="2000" dirty="0"/>
              <a:t>(фиг.1, фиг.2) имеет две </a:t>
            </a:r>
            <a:r>
              <a:rPr lang="ru-RU" sz="2000" dirty="0" err="1"/>
              <a:t>бранши</a:t>
            </a:r>
            <a:r>
              <a:rPr lang="ru-RU" sz="2000" dirty="0"/>
              <a:t>, выполненные из нержавеющей стали (1) длиной 220 мм, соединённых между собой с помощью шарнира (2). К концу рабочей части каждой </a:t>
            </a:r>
            <a:r>
              <a:rPr lang="ru-RU" sz="2000" dirty="0" err="1"/>
              <a:t>бранши</a:t>
            </a:r>
            <a:r>
              <a:rPr lang="ru-RU" sz="2000" dirty="0"/>
              <a:t> под углом 90 градусов, параллельно оси винта шарнира, сварным соединением фиксированы по одной полосе (3) из нержавеющей стали  длиной 40 мм, шириной 4 мм, толщиной 3 </a:t>
            </a:r>
            <a:r>
              <a:rPr lang="ru-RU" sz="2000" dirty="0" smtClean="0"/>
              <a:t>мм»……</a:t>
            </a:r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На фиг. 1 и фиг. 2 представлен аппарат для активации роста нижней челюсти в переднем отделе: 1. Губной бампер с дополнительными проволочными петлями. 2. Проволочный каркас. 3. Стреловидный </a:t>
            </a:r>
            <a:r>
              <a:rPr lang="ru-RU" sz="2000" dirty="0" err="1"/>
              <a:t>кламмер</a:t>
            </a:r>
            <a:r>
              <a:rPr lang="ru-RU" sz="2000" dirty="0"/>
              <a:t> Шварца. 4. Акриловая площадка 5. Отростки бампера, зафиксированные в акриловых площадках. 6. Отростки стреловидного </a:t>
            </a:r>
            <a:r>
              <a:rPr lang="ru-RU" sz="2000" dirty="0" err="1"/>
              <a:t>кламмера</a:t>
            </a:r>
            <a:r>
              <a:rPr lang="ru-RU" sz="2000" dirty="0"/>
              <a:t> Шварца, зафиксированные в акриловых площадках.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2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	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Фиг. 1</a:t>
            </a:r>
            <a:endParaRPr lang="ru-RU" dirty="0"/>
          </a:p>
        </p:txBody>
      </p:sp>
      <p:pic>
        <p:nvPicPr>
          <p:cNvPr id="5122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9"/>
            <a:ext cx="612068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Осуществление изобретения: способ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Для характеристики способов используются:</a:t>
            </a:r>
          </a:p>
          <a:p>
            <a:pPr algn="just"/>
            <a:r>
              <a:rPr lang="ru-RU" dirty="0" smtClean="0"/>
              <a:t>наличие действия или совокупности действий;</a:t>
            </a:r>
          </a:p>
          <a:p>
            <a:pPr algn="just"/>
            <a:r>
              <a:rPr lang="ru-RU" dirty="0" smtClean="0"/>
              <a:t>порядок выполнения действий во времени;</a:t>
            </a:r>
          </a:p>
          <a:p>
            <a:pPr algn="just"/>
            <a:r>
              <a:rPr lang="ru-RU" dirty="0" smtClean="0"/>
              <a:t>условия осуществления действий: режим; использование веществ (исходного сырья, реагентов, катализаторов и т.д.), устройств (приспособлений, инструментов, оборудования и т.д.), штаммов микроорганизмов, культур клеток растений и животных.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6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3 группы: 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предусматривающие </a:t>
            </a:r>
            <a:r>
              <a:rPr lang="ru-RU" dirty="0"/>
              <a:t>использование известных лекарственных средств или физических факторов, в которых они выполняют присущую им </a:t>
            </a:r>
            <a:r>
              <a:rPr lang="ru-RU" dirty="0" smtClean="0"/>
              <a:t>функцию (изменение режимов, новые сочетания или дозировка, выбор новой мишени).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основанные </a:t>
            </a:r>
            <a:r>
              <a:rPr lang="ru-RU" dirty="0"/>
              <a:t>на применении известных лечебных факторов по новому назначению или на использовании их нового свойства с обеспечением нового, ранее неизвестного </a:t>
            </a:r>
            <a:r>
              <a:rPr lang="ru-RU" dirty="0" smtClean="0"/>
              <a:t>результата (необходимы экспериментальные и клинические данные)</a:t>
            </a:r>
          </a:p>
          <a:p>
            <a:pPr marL="514350" indent="-514350" algn="just">
              <a:buAutoNum type="arabicPeriod"/>
            </a:pPr>
            <a:r>
              <a:rPr lang="ru-RU" dirty="0"/>
              <a:t>способы с использованием новых биологически активных веществ или факторов, а также известных, но впервые применяемых в медицине </a:t>
            </a:r>
            <a:r>
              <a:rPr lang="ru-RU" dirty="0" smtClean="0"/>
              <a:t>веществ (необходимо раскрытие выбираемых доз и режимов)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Об изобретениях, относящихся к способам лечения, диагностики, профилактики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57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/>
                </a:solidFill>
              </a:rPr>
              <a:t>Об изобретениях, относящихся к способам лечения, диагностики, профилактики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Приводятся сведения о выявленных факторах, влияющих на </a:t>
            </a:r>
            <a:r>
              <a:rPr lang="ru-RU" dirty="0" err="1" smtClean="0"/>
              <a:t>этиопатогенез</a:t>
            </a:r>
            <a:r>
              <a:rPr lang="ru-RU" dirty="0" smtClean="0"/>
              <a:t> заболевания или обусловливающих наличие связи между </a:t>
            </a:r>
            <a:r>
              <a:rPr lang="ru-RU" dirty="0" err="1" smtClean="0"/>
              <a:t>этиопатогенезом</a:t>
            </a:r>
            <a:r>
              <a:rPr lang="ru-RU" dirty="0" smtClean="0"/>
              <a:t> и используемыми диагностическими показателями;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При отсутствии таких сведений - достоверные данные, подтверждающие пригодность способа для лечения, диагностики или профилактики указанного заболевания.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Необходимо указать дозу</a:t>
            </a:r>
            <a:r>
              <a:rPr lang="en-US" dirty="0" smtClean="0"/>
              <a:t>/</a:t>
            </a:r>
            <a:r>
              <a:rPr lang="ru-RU" dirty="0" smtClean="0"/>
              <a:t>диапазон доз вещества, используемого для реализации способа.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7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Устройство</a:t>
            </a:r>
            <a:r>
              <a:rPr lang="ru-RU" dirty="0" smtClean="0"/>
              <a:t> – изделие, не имеющее составных частей или состоящее из двух или более частей, соединенных между собой сборочными операциями, находящихся в структурно-функциональном единстве.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характеристики устройств </a:t>
            </a:r>
            <a:r>
              <a:rPr lang="ru-RU" dirty="0" smtClean="0"/>
              <a:t>используются:</a:t>
            </a:r>
            <a:endParaRPr lang="ru-RU" dirty="0"/>
          </a:p>
          <a:p>
            <a:r>
              <a:rPr lang="ru-RU" dirty="0" smtClean="0"/>
              <a:t>наличие </a:t>
            </a:r>
            <a:r>
              <a:rPr lang="ru-RU" dirty="0"/>
              <a:t>конструктивного (конструктивных) элемента (элементов);</a:t>
            </a:r>
          </a:p>
          <a:p>
            <a:r>
              <a:rPr lang="ru-RU" dirty="0" smtClean="0"/>
              <a:t>наличие </a:t>
            </a:r>
            <a:r>
              <a:rPr lang="ru-RU" dirty="0"/>
              <a:t>связи между элементами;</a:t>
            </a:r>
          </a:p>
          <a:p>
            <a:r>
              <a:rPr lang="ru-RU" dirty="0" smtClean="0"/>
              <a:t>взаимное </a:t>
            </a:r>
            <a:r>
              <a:rPr lang="ru-RU" dirty="0"/>
              <a:t>расположение элементов;</a:t>
            </a:r>
          </a:p>
          <a:p>
            <a:r>
              <a:rPr lang="ru-RU" dirty="0" smtClean="0"/>
              <a:t>форма </a:t>
            </a:r>
            <a:r>
              <a:rPr lang="ru-RU" dirty="0"/>
              <a:t>выполнения элемента (элементов) или устройства в </a:t>
            </a:r>
            <a:r>
              <a:rPr lang="ru-RU" dirty="0" smtClean="0"/>
              <a:t>целом;</a:t>
            </a:r>
            <a:endParaRPr lang="ru-RU" dirty="0"/>
          </a:p>
          <a:p>
            <a:r>
              <a:rPr lang="ru-RU" dirty="0" smtClean="0"/>
              <a:t>форма </a:t>
            </a:r>
            <a:r>
              <a:rPr lang="ru-RU" dirty="0"/>
              <a:t>выполнения связи между элементами;</a:t>
            </a:r>
          </a:p>
          <a:p>
            <a:r>
              <a:rPr lang="ru-RU" dirty="0" smtClean="0"/>
              <a:t>параметры </a:t>
            </a:r>
            <a:r>
              <a:rPr lang="ru-RU" dirty="0"/>
              <a:t>и другие характеристики элемента (элементов) и их взаимосвязь;</a:t>
            </a:r>
          </a:p>
          <a:p>
            <a:r>
              <a:rPr lang="ru-RU" dirty="0" smtClean="0"/>
              <a:t>материал</a:t>
            </a:r>
            <a:r>
              <a:rPr lang="ru-RU" dirty="0"/>
              <a:t>, из которого выполнен элемент (элементы) или устройство в целом; среда, выполняющая функцию элемента.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Осуществление изобретения: устройство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00633"/>
            <a:ext cx="38884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Объекты авторского права</a:t>
            </a:r>
            <a:endParaRPr lang="en-US" sz="3200" b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/>
              <a:t>Программы для ЭВМ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/>
              <a:t>Произведения науки, литературы и </a:t>
            </a:r>
            <a:r>
              <a:rPr lang="ru-RU" sz="3200" dirty="0" smtClean="0"/>
              <a:t>искусства</a:t>
            </a:r>
            <a:endParaRPr lang="en-US" sz="3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/>
              <a:t>Базы данных</a:t>
            </a:r>
          </a:p>
          <a:p>
            <a:endParaRPr lang="ru-RU" sz="2400" dirty="0"/>
          </a:p>
          <a:p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8892" y="500633"/>
            <a:ext cx="418392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Объекты патентного права</a:t>
            </a:r>
            <a:endParaRPr lang="en-US" sz="3200" b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/>
              <a:t>Изобретения</a:t>
            </a:r>
            <a:endParaRPr lang="en-US" sz="3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/>
              <a:t>Полезные </a:t>
            </a:r>
            <a:r>
              <a:rPr lang="ru-RU" sz="3200" dirty="0" smtClean="0"/>
              <a:t>модели</a:t>
            </a:r>
            <a:endParaRPr lang="en-US" sz="3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/>
              <a:t>Промышленные образцы</a:t>
            </a:r>
          </a:p>
          <a:p>
            <a:endParaRPr lang="ru-RU" sz="3200" dirty="0"/>
          </a:p>
          <a:p>
            <a:endParaRPr lang="ru-RU" sz="2400" dirty="0"/>
          </a:p>
          <a:p>
            <a:endParaRPr lang="ru-RU" sz="2400" b="1" dirty="0"/>
          </a:p>
        </p:txBody>
      </p:sp>
      <p:sp>
        <p:nvSpPr>
          <p:cNvPr id="3" name="AutoShape 2" descr="https://mtdata.ru/u16/photo16A6/20831198781-0/original.jpg"/>
          <p:cNvSpPr>
            <a:spLocks noChangeAspect="1" noChangeArrowheads="1"/>
          </p:cNvSpPr>
          <p:nvPr/>
        </p:nvSpPr>
        <p:spPr bwMode="auto">
          <a:xfrm>
            <a:off x="-1116632" y="-4228805"/>
            <a:ext cx="9248775" cy="63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5" descr="https://mtdata.ru/u16/photo16A6/20831198781-0/original.jpg"/>
          <p:cNvSpPr>
            <a:spLocks noChangeAspect="1" noChangeArrowheads="1"/>
          </p:cNvSpPr>
          <p:nvPr/>
        </p:nvSpPr>
        <p:spPr bwMode="auto">
          <a:xfrm>
            <a:off x="307975" y="-2909888"/>
            <a:ext cx="9248775" cy="63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7" descr="https://mtdata.ru/u16/photo16A6/20831198781-0/original.jpg"/>
          <p:cNvSpPr>
            <a:spLocks noChangeAspect="1" noChangeArrowheads="1"/>
          </p:cNvSpPr>
          <p:nvPr/>
        </p:nvSpPr>
        <p:spPr bwMode="auto">
          <a:xfrm>
            <a:off x="460375" y="-2757488"/>
            <a:ext cx="9248775" cy="63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Для изобретения, относящегося к устройству, приводится описание его конструкции (</a:t>
            </a:r>
            <a:r>
              <a:rPr lang="ru-RU" b="1" dirty="0"/>
              <a:t>в статическом состоянии</a:t>
            </a:r>
            <a:r>
              <a:rPr lang="ru-RU" dirty="0"/>
              <a:t>) со ссылками на фигуры чертежей. </a:t>
            </a:r>
            <a:endParaRPr lang="ru-RU" dirty="0" smtClean="0"/>
          </a:p>
          <a:p>
            <a:pPr algn="just"/>
            <a:r>
              <a:rPr lang="ru-RU" dirty="0" smtClean="0"/>
              <a:t>После </a:t>
            </a:r>
            <a:r>
              <a:rPr lang="ru-RU" dirty="0"/>
              <a:t>описания конструкции устройства описывается его действие (работа) или способ использования со ссылками на фигуры чертежей, а при необходимости - на иные поясняющие </a:t>
            </a:r>
            <a:r>
              <a:rPr lang="ru-RU" dirty="0" smtClean="0"/>
              <a:t>материалы.</a:t>
            </a:r>
            <a:endParaRPr lang="ru-RU" dirty="0"/>
          </a:p>
          <a:p>
            <a:pPr algn="just"/>
            <a:r>
              <a:rPr lang="ru-RU" dirty="0"/>
              <a:t>Если устройство </a:t>
            </a:r>
            <a:r>
              <a:rPr lang="ru-RU" dirty="0" smtClean="0"/>
              <a:t>предполагает </a:t>
            </a:r>
            <a:r>
              <a:rPr lang="ru-RU" dirty="0"/>
              <a:t>использование программируемого </a:t>
            </a:r>
            <a:r>
              <a:rPr lang="ru-RU" dirty="0" smtClean="0"/>
              <a:t>многофункционального </a:t>
            </a:r>
            <a:r>
              <a:rPr lang="ru-RU" dirty="0"/>
              <a:t>средства, то представляются сведения, подтверждающие возможность выполнения таким средством конкретной предписываемой ему в составе данного устройства функции. </a:t>
            </a:r>
            <a:r>
              <a:rPr lang="ru-RU" dirty="0" smtClean="0"/>
              <a:t>Приводится алгоритм в </a:t>
            </a:r>
            <a:r>
              <a:rPr lang="ru-RU" dirty="0"/>
              <a:t>виде блок-схемы </a:t>
            </a:r>
            <a:r>
              <a:rPr lang="ru-RU" dirty="0" smtClean="0"/>
              <a:t>или соответствующего </a:t>
            </a:r>
            <a:r>
              <a:rPr lang="ru-RU" dirty="0"/>
              <a:t>математического выражения.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Осуществление изобретения: устройство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Аппарат для активации роста нижней челюсти в переднем отделе, состоящий из дугообразного проволочного каркаса, концы которого вварены в акриловые площадки с возможностью их расположения с язычной стороны альвеолярной части нижней челюсти в боковых отделах, которые служат основой для расположения отростков стреловидных </a:t>
            </a:r>
            <a:r>
              <a:rPr lang="ru-RU" sz="2400" dirty="0" err="1"/>
              <a:t>кламмеров</a:t>
            </a:r>
            <a:r>
              <a:rPr lang="ru-RU" sz="2400" dirty="0"/>
              <a:t> Шварца для фиксации аппарата к боковым зубам с возможностью точечного приложения плеча к зубам, отличающийся наличием губного бампера с рабочей частью, удлиненной за счет дополнительных проволочных петель, который фиксируется в акриловых площадках отростками, </a:t>
            </a:r>
            <a:r>
              <a:rPr lang="ru-RU" sz="2400" b="1" dirty="0"/>
              <a:t>с возможностью его расположения с вестибулярной стороны от альвеолярной части нижней челюсти. </a:t>
            </a:r>
          </a:p>
        </p:txBody>
      </p:sp>
    </p:spTree>
    <p:extLst>
      <p:ext uri="{BB962C8B-B14F-4D97-AF65-F5344CB8AC3E}">
        <p14:creationId xmlns:p14="http://schemas.microsoft.com/office/powerpoint/2010/main" val="33168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6297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Для характеристики </a:t>
            </a:r>
            <a:r>
              <a:rPr lang="ru-RU" dirty="0" smtClean="0"/>
              <a:t>химических </a:t>
            </a:r>
            <a:r>
              <a:rPr lang="ru-RU" dirty="0"/>
              <a:t>соединений </a:t>
            </a:r>
            <a:r>
              <a:rPr lang="ru-RU" dirty="0" smtClean="0"/>
              <a:t>используются:</a:t>
            </a:r>
            <a:endParaRPr lang="ru-RU" dirty="0"/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низкомолекулярных соединений - качественный </a:t>
            </a:r>
            <a:r>
              <a:rPr lang="ru-RU" dirty="0" smtClean="0"/>
              <a:t>состав, </a:t>
            </a:r>
            <a:r>
              <a:rPr lang="ru-RU" dirty="0"/>
              <a:t>количественный </a:t>
            </a:r>
            <a:r>
              <a:rPr lang="ru-RU" dirty="0" smtClean="0"/>
              <a:t>состав, </a:t>
            </a:r>
            <a:r>
              <a:rPr lang="ru-RU" dirty="0"/>
              <a:t>связь между атомами и взаимное их расположение в молекуле, выраженное химической структурной </a:t>
            </a:r>
            <a:r>
              <a:rPr lang="ru-RU" dirty="0" smtClean="0"/>
              <a:t>формулой, физико-химические константы, способ получения, возможность использования по определенному назначению;</a:t>
            </a:r>
            <a:endParaRPr lang="ru-RU" dirty="0"/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высокомолекулярных соединений - химический состав и структура </a:t>
            </a:r>
            <a:r>
              <a:rPr lang="ru-RU" dirty="0" smtClean="0"/>
              <a:t>звена </a:t>
            </a:r>
            <a:r>
              <a:rPr lang="ru-RU" dirty="0"/>
              <a:t>макромолекулы, структура макромолекулы в </a:t>
            </a:r>
            <a:r>
              <a:rPr lang="ru-RU" dirty="0" smtClean="0"/>
              <a:t>целом, </a:t>
            </a:r>
            <a:r>
              <a:rPr lang="ru-RU" dirty="0"/>
              <a:t>периодичность звеньев, молекулярная масса, молекулярно-массовое распределение, геометрия и стереометрия макромолекулы, ее концевые и боковые группы, </a:t>
            </a:r>
            <a:r>
              <a:rPr lang="ru-RU" dirty="0" smtClean="0"/>
              <a:t>физико-химические характеристики, способ получения;</a:t>
            </a:r>
            <a:endParaRPr lang="ru-RU" dirty="0"/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индивидуальных соединений с неустановленной структурой - физико-химические и иные характеристики (в том числе признаки </a:t>
            </a:r>
            <a:r>
              <a:rPr lang="ru-RU" b="1" dirty="0"/>
              <a:t>способа получения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для композиций - ингредиенты, </a:t>
            </a:r>
            <a:r>
              <a:rPr lang="ru-RU" dirty="0"/>
              <a:t>их характеристика и количественное </a:t>
            </a:r>
            <a:r>
              <a:rPr lang="ru-RU" dirty="0" smtClean="0"/>
              <a:t>соотношение; способ </a:t>
            </a:r>
            <a:r>
              <a:rPr lang="ru-RU" dirty="0"/>
              <a:t>получения композиции, а если она содержит в качестве ингредиента новое </a:t>
            </a:r>
            <a:r>
              <a:rPr lang="ru-RU" dirty="0" smtClean="0"/>
              <a:t>вещество - способ </a:t>
            </a:r>
            <a:r>
              <a:rPr lang="ru-RU" dirty="0"/>
              <a:t>его получения.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3995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Осуществление изобретения: вещество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3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Применение </a:t>
            </a:r>
            <a:r>
              <a:rPr lang="ru-RU" sz="2400" dirty="0" err="1"/>
              <a:t>гидролизата</a:t>
            </a:r>
            <a:r>
              <a:rPr lang="ru-RU" sz="2400" dirty="0"/>
              <a:t> полисахаридного комплекса цветков пижмы обыкновенной с молекулярной массой 3,8 </a:t>
            </a:r>
            <a:r>
              <a:rPr lang="ru-RU" sz="2400" dirty="0" err="1"/>
              <a:t>кДа</a:t>
            </a:r>
            <a:r>
              <a:rPr lang="ru-RU" sz="2400" dirty="0"/>
              <a:t>, полученного методом кислотного гидролиза полисахаридного комплекса цветков пижмы обыкновенной 0,1 М серной кислотой в течение 3 часов, в качестве ингибитора белка-транспортера </a:t>
            </a:r>
            <a:r>
              <a:rPr lang="ru-RU" sz="2400" dirty="0" smtClean="0"/>
              <a:t>гликопротеина-Р.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192688" cy="308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9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1744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количественные характеристики активности, токсичности;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избирательности действия;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сведения о влиянии на </a:t>
            </a:r>
            <a:r>
              <a:rPr lang="ru-RU" dirty="0" err="1" smtClean="0"/>
              <a:t>этиопатогенез</a:t>
            </a:r>
            <a:r>
              <a:rPr lang="ru-RU" dirty="0" smtClean="0"/>
              <a:t> или возможность применения для лечения заболевания.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Осуществление изобретения: вещество, обладающее биологической активностью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3279"/>
            <a:ext cx="6172200" cy="529568"/>
          </a:xfrm>
        </p:spPr>
        <p:txBody>
          <a:bodyPr>
            <a:normAutofit/>
          </a:bodyPr>
          <a:lstStyle/>
          <a:p>
            <a:r>
              <a:rPr lang="ru-RU" sz="2100" b="1" dirty="0">
                <a:solidFill>
                  <a:schemeClr val="accent1"/>
                </a:solidFill>
              </a:rPr>
              <a:t>			Формула </a:t>
            </a:r>
            <a:r>
              <a:rPr lang="ru-RU" sz="2100" b="1" dirty="0">
                <a:solidFill>
                  <a:schemeClr val="accent1"/>
                </a:solidFill>
              </a:rPr>
              <a:t>изобретения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736" y="1277781"/>
            <a:ext cx="6172200" cy="39670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/>
              <a:t>определяет объем правовой охраны;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/>
              <a:t>ДОЛЖНА БЫТЬ ПОЛНОСТЬЮ ОСНОВАНА НА ОПИСАНИИ</a:t>
            </a:r>
            <a:r>
              <a:rPr lang="ru-RU" sz="1800" dirty="0"/>
              <a:t>;</a:t>
            </a:r>
            <a:endParaRPr lang="ru-RU" sz="1800" dirty="0"/>
          </a:p>
          <a:p>
            <a:pPr>
              <a:buFont typeface="Wingdings" pitchFamily="2" charset="2"/>
              <a:buChar char="Ø"/>
            </a:pPr>
            <a:r>
              <a:rPr lang="ru-RU" sz="1800" dirty="0"/>
              <a:t>должна быть </a:t>
            </a:r>
            <a:r>
              <a:rPr lang="ru-RU" sz="1800" dirty="0"/>
              <a:t>ясной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18" y="2222257"/>
            <a:ext cx="5154170" cy="368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28650" y="1054894"/>
            <a:ext cx="7886700" cy="443507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Способ </a:t>
            </a:r>
            <a:r>
              <a:rPr lang="ru-RU" b="1" dirty="0" err="1" smtClean="0">
                <a:solidFill>
                  <a:srgbClr val="00B050"/>
                </a:solidFill>
              </a:rPr>
              <a:t>лифтинга</a:t>
            </a:r>
            <a:r>
              <a:rPr lang="ru-RU" b="1" dirty="0" smtClean="0">
                <a:solidFill>
                  <a:srgbClr val="00B050"/>
                </a:solidFill>
              </a:rPr>
              <a:t> лба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chemeClr val="accent1"/>
                </a:solidFill>
              </a:rPr>
              <a:t>включающий </a:t>
            </a:r>
            <a:r>
              <a:rPr lang="ru-RU" dirty="0" err="1" smtClean="0">
                <a:solidFill>
                  <a:schemeClr val="accent1"/>
                </a:solidFill>
              </a:rPr>
              <a:t>поднадкостничную</a:t>
            </a:r>
            <a:r>
              <a:rPr lang="ru-RU" dirty="0" smtClean="0">
                <a:solidFill>
                  <a:schemeClr val="accent1"/>
                </a:solidFill>
              </a:rPr>
              <a:t> эндоскопическую </a:t>
            </a:r>
            <a:r>
              <a:rPr lang="ru-RU" dirty="0" err="1" smtClean="0">
                <a:solidFill>
                  <a:schemeClr val="accent1"/>
                </a:solidFill>
              </a:rPr>
              <a:t>диссекцию</a:t>
            </a:r>
            <a:r>
              <a:rPr lang="ru-RU" dirty="0" smtClean="0">
                <a:solidFill>
                  <a:schemeClr val="accent1"/>
                </a:solidFill>
              </a:rPr>
              <a:t> в области лба, пересечение надкостницы на уровне верхнего края глазницы, полную горизонтальную </a:t>
            </a:r>
            <a:r>
              <a:rPr lang="ru-RU" dirty="0" err="1" smtClean="0">
                <a:solidFill>
                  <a:schemeClr val="accent1"/>
                </a:solidFill>
              </a:rPr>
              <a:t>диссекцию</a:t>
            </a:r>
            <a:r>
              <a:rPr lang="ru-RU" dirty="0" smtClean="0">
                <a:solidFill>
                  <a:schemeClr val="accent1"/>
                </a:solidFill>
              </a:rPr>
              <a:t>  лобной  мышцы выше надглазничного края без выделения   надглазничного и </a:t>
            </a:r>
            <a:r>
              <a:rPr lang="ru-RU" dirty="0" err="1" smtClean="0">
                <a:solidFill>
                  <a:schemeClr val="accent1"/>
                </a:solidFill>
              </a:rPr>
              <a:t>надблокового</a:t>
            </a:r>
            <a:r>
              <a:rPr lang="ru-RU" dirty="0" smtClean="0">
                <a:solidFill>
                  <a:schemeClr val="accent1"/>
                </a:solidFill>
              </a:rPr>
              <a:t> нервов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chemeClr val="accent2"/>
                </a:solidFill>
              </a:rPr>
              <a:t>отличающийся </a:t>
            </a:r>
            <a:r>
              <a:rPr lang="ru-RU" dirty="0" smtClean="0">
                <a:solidFill>
                  <a:schemeClr val="accent2"/>
                </a:solidFill>
              </a:rPr>
              <a:t>помещением через точки эндоскопического доступа в </a:t>
            </a:r>
            <a:r>
              <a:rPr lang="ru-RU" dirty="0" err="1" smtClean="0">
                <a:solidFill>
                  <a:schemeClr val="accent2"/>
                </a:solidFill>
              </a:rPr>
              <a:t>поднадкостничное</a:t>
            </a:r>
            <a:r>
              <a:rPr lang="ru-RU" dirty="0" smtClean="0">
                <a:solidFill>
                  <a:schemeClr val="accent2"/>
                </a:solidFill>
              </a:rPr>
              <a:t> пространство коллагеновой губки, покрытой с одной стороны фибриногеном и тромбином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898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214755"/>
            <a:ext cx="6172200" cy="423711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dirty="0"/>
              <a:t>1. Хирургическая игла для проведения операций на паренхиматозных органах, состоящая из прямого металлического стержня круглого поперечного сечения с плоским раздвоенным нерабочим концом, вставляемым в ручку в виде полого цилиндра, и рабочим концом с заостренной </a:t>
            </a:r>
            <a:r>
              <a:rPr lang="ru-RU" dirty="0" err="1"/>
              <a:t>оливообразной</a:t>
            </a:r>
            <a:r>
              <a:rPr lang="ru-RU" dirty="0"/>
              <a:t> головкой, следующей за ней шейкой с диаметром меньшим диаметра стержня и головки, переходящей в уплощенное ушко с прорезью для лигатуры, при этом спереди от ушка имеется короткий желобок, а сзади – длинный, предназначенные для того, чтобы в них ложилась нить. </a:t>
            </a:r>
          </a:p>
          <a:p>
            <a:pPr marL="0" indent="0" algn="just">
              <a:buNone/>
            </a:pPr>
            <a:r>
              <a:rPr lang="ru-RU" dirty="0"/>
              <a:t>2. Устройство, по п. 1, отличающееся тем, что ручка содержит пружинный фиксатор, состоящий из кнопки на поверхности ручки, стержня с коническим основанием, располагающимся на пружине, расположенного внутри ручки, который выполнен с возможностью при отпускании или ослаблении нажатия на кнопку заходить основанием в вырез раздвоенного нерабочего конца иглы. </a:t>
            </a:r>
          </a:p>
          <a:p>
            <a:pPr marL="0" indent="0" algn="just">
              <a:buNone/>
            </a:pPr>
            <a:r>
              <a:rPr lang="ru-RU" dirty="0"/>
              <a:t>3. Устройство по п.1, отличающееся тем, что ушко иглы состоит из двух дуг, симметрично выгнутых друг от друга в противоположных направлениях и расположенных в одной плоскости, как между собой, так и по отношению к уплощенному нерабочему концу иглы, при этом ширина ушка снаружи равна ширине головки в наибольшем ее поперечном сечении. </a:t>
            </a:r>
          </a:p>
          <a:p>
            <a:pPr marL="0" indent="0" algn="just">
              <a:buNone/>
            </a:pPr>
            <a:r>
              <a:rPr lang="ru-RU" dirty="0"/>
              <a:t>4. Устройство по п. 1, отличающееся тем, что в одной из дуг ушка имеется горизонтальная прорезь на границе средней и задней трети дуги. </a:t>
            </a:r>
          </a:p>
          <a:p>
            <a:pPr marL="0" indent="0" algn="just">
              <a:buNone/>
            </a:pPr>
            <a:r>
              <a:rPr lang="ru-RU" dirty="0"/>
              <a:t>5. Устройство по п.1, отличающееся тем, что на задней трети дуги ушка с прорезью имеется площадка, при этом передняя часть дуги своей площадкой, обращенной в прорезь, может опираться на заднюю часть дуги.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592797"/>
            <a:ext cx="6172200" cy="38590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398" y="1375139"/>
            <a:ext cx="5142857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7902" y="1147397"/>
            <a:ext cx="78669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>
                <a:solidFill>
                  <a:srgbClr val="2B2B2B"/>
                </a:solidFill>
                <a:latin typeface="Lato"/>
              </a:rPr>
              <a:t>Формула изобретения составляется без разделения пункта на ограничительную и отличительную части, если она характеризует:</a:t>
            </a:r>
          </a:p>
          <a:p>
            <a:pPr algn="just" fontAlgn="base"/>
            <a:r>
              <a:rPr lang="ru-RU" sz="2400" dirty="0">
                <a:solidFill>
                  <a:srgbClr val="2B2B2B"/>
                </a:solidFill>
                <a:latin typeface="Lato"/>
              </a:rPr>
              <a:t>- индивидуальное химическое соединение;</a:t>
            </a:r>
          </a:p>
          <a:p>
            <a:pPr algn="just" fontAlgn="base"/>
            <a:r>
              <a:rPr lang="ru-RU" sz="2400" dirty="0">
                <a:solidFill>
                  <a:srgbClr val="2B2B2B"/>
                </a:solidFill>
                <a:latin typeface="Lato"/>
              </a:rPr>
              <a:t>- штамм микроорганизма, культуры клеток растений и животных;</a:t>
            </a:r>
          </a:p>
          <a:p>
            <a:pPr algn="just" fontAlgn="base"/>
            <a:r>
              <a:rPr lang="ru-RU" sz="2400" b="1" dirty="0">
                <a:solidFill>
                  <a:srgbClr val="2B2B2B"/>
                </a:solidFill>
                <a:latin typeface="Lato"/>
              </a:rPr>
              <a:t>- применение ранее известного устройства, способа, вещества, штамма по новому назначению;</a:t>
            </a:r>
          </a:p>
          <a:p>
            <a:pPr algn="just" fontAlgn="base"/>
            <a:r>
              <a:rPr lang="ru-RU" sz="2400" dirty="0">
                <a:solidFill>
                  <a:srgbClr val="2B2B2B"/>
                </a:solidFill>
                <a:latin typeface="Lato"/>
              </a:rPr>
              <a:t>- изобретение, не имеющее аналогов.</a:t>
            </a:r>
            <a:endParaRPr lang="ru-RU" sz="2400" dirty="0">
              <a:solidFill>
                <a:srgbClr val="2B2B2B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5637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Патент удостоверяет</a:t>
            </a:r>
            <a:r>
              <a:rPr lang="ru-RU" dirty="0" smtClean="0">
                <a:solidFill>
                  <a:schemeClr val="accent1"/>
                </a:solidFill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приоритет ИЗ, ПМ или ПО,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право авторства,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исключительное право.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Автор</a:t>
            </a:r>
            <a:r>
              <a:rPr lang="ru-RU" dirty="0" smtClean="0">
                <a:solidFill>
                  <a:srgbClr val="C00000"/>
                </a:solidFill>
              </a:rPr>
              <a:t> -</a:t>
            </a:r>
            <a:r>
              <a:rPr lang="ru-RU" dirty="0" smtClean="0"/>
              <a:t> гражданин</a:t>
            </a:r>
            <a:r>
              <a:rPr lang="ru-RU" dirty="0"/>
              <a:t>, творческим трудом которого создан соответствующий </a:t>
            </a:r>
            <a:r>
              <a:rPr lang="ru-RU" dirty="0" smtClean="0"/>
              <a:t>РИД.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Патентообладателю</a:t>
            </a:r>
            <a:r>
              <a:rPr lang="ru-RU" dirty="0" smtClean="0"/>
              <a:t> принадлежит исключительное право (т.е. право использовать РИД).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Срок действия патента </a:t>
            </a:r>
            <a:r>
              <a:rPr lang="ru-RU" dirty="0" smtClean="0"/>
              <a:t>(от даты подачи заявки):</a:t>
            </a:r>
          </a:p>
          <a:p>
            <a:pPr marL="0" indent="0" algn="just">
              <a:buNone/>
            </a:pPr>
            <a:r>
              <a:rPr lang="ru-RU" dirty="0" smtClean="0"/>
              <a:t>двадцать лет – ИЗ</a:t>
            </a:r>
          </a:p>
          <a:p>
            <a:pPr marL="0" indent="0" algn="just">
              <a:buNone/>
            </a:pPr>
            <a:r>
              <a:rPr lang="ru-RU" dirty="0" smtClean="0"/>
              <a:t>десять лет – ПМ</a:t>
            </a:r>
          </a:p>
          <a:p>
            <a:pPr marL="0" indent="0" algn="just">
              <a:buNone/>
            </a:pPr>
            <a:r>
              <a:rPr lang="ru-RU" dirty="0" smtClean="0"/>
              <a:t>пять лет -ПО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0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Реферат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представляет собой сокращенное описание;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включает название, область техники, сущность ИЗ, технический результат;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может включать ссылки на фигуры;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до 1000 знаков.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9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>
            <a:normAutofit/>
          </a:bodyPr>
          <a:lstStyle/>
          <a:p>
            <a:r>
              <a:rPr lang="ru-RU" b="1" dirty="0"/>
              <a:t>Программа для ЭВМ</a:t>
            </a:r>
            <a:r>
              <a:rPr lang="ru-RU" dirty="0"/>
              <a:t> - представленная в объективной форме совокупность данных и команд, предназначенных для функционирования ЭВМ и других компьютерных </a:t>
            </a:r>
            <a:r>
              <a:rPr lang="ru-RU" dirty="0" smtClean="0"/>
              <a:t>устройств.</a:t>
            </a:r>
          </a:p>
          <a:p>
            <a:r>
              <a:rPr lang="ru-RU" dirty="0" smtClean="0"/>
              <a:t>Авторские </a:t>
            </a:r>
            <a:r>
              <a:rPr lang="ru-RU" dirty="0"/>
              <a:t>права на все виды программ для ЭВМ </a:t>
            </a:r>
            <a:r>
              <a:rPr lang="ru-RU" dirty="0" smtClean="0"/>
              <a:t>могут </a:t>
            </a:r>
            <a:r>
              <a:rPr lang="ru-RU" dirty="0"/>
              <a:t>быть выражены на любом языке и в любой форме, включая исходный текст и объектный код, охраняются так же, как авторские права на произведения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1205902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База данных</a:t>
            </a:r>
            <a:r>
              <a:rPr lang="ru-RU" dirty="0"/>
              <a:t> – представленная в объективной форме совокупность самостоятельных материалов (статей, расчетов, нормативных актов, судебных решений и иных подобных материалов), систематизированных таким образом, чтобы эти материалы могли быть найдены и обработаны с помощью электронной вычислительной машины (ЭВМ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223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476672"/>
            <a:ext cx="4102070" cy="59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535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3695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Комплект документов для регистрации программы для ЭВМ/базы данных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Заявление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Согласие на обработку персональных данных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Согласие на указание сведений об авторе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Материалы, идентифицирующие программу для ЭВМ (программный код) или базу данных (материалы базы данных)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926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Альтернатива регистрации РИД – оформление свидетельства на </a:t>
            </a:r>
            <a:r>
              <a:rPr lang="ru-RU" b="1" dirty="0" smtClean="0"/>
              <a:t>рационализаторское предложение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/>
              <a:t>Рационализаторское предложение</a:t>
            </a:r>
            <a:r>
              <a:rPr lang="ru-RU" dirty="0" smtClean="0"/>
              <a:t> - техническое </a:t>
            </a:r>
            <a:r>
              <a:rPr lang="ru-RU" dirty="0"/>
              <a:t>решение, которое </a:t>
            </a:r>
            <a:r>
              <a:rPr lang="ru-RU" dirty="0" smtClean="0"/>
              <a:t>является </a:t>
            </a:r>
            <a:r>
              <a:rPr lang="ru-RU" dirty="0"/>
              <a:t>полезным и новым для производства, учреждения либо </a:t>
            </a:r>
            <a:r>
              <a:rPr lang="ru-RU" dirty="0" smtClean="0"/>
              <a:t>организации</a:t>
            </a:r>
            <a:r>
              <a:rPr lang="ru-RU" dirty="0"/>
              <a:t>.</a:t>
            </a:r>
          </a:p>
        </p:txBody>
      </p:sp>
      <p:pic>
        <p:nvPicPr>
          <p:cNvPr id="13314" name="Picture 2" descr="C:\Documents and Settings\Миха\Рабочий стол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48771"/>
            <a:ext cx="45720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Спасибо за внимание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0233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Изобретение – техническое решение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12474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Способ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78229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Устройство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226245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Вещество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81972" y="275637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Штамм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81972" y="3221687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Культура клеток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4293096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том числе </a:t>
            </a:r>
            <a:r>
              <a:rPr lang="ru-RU" sz="2000" b="1" u="sng" dirty="0"/>
              <a:t>п</a:t>
            </a:r>
            <a:r>
              <a:rPr lang="ru-RU" sz="2000" b="1" u="sng" dirty="0" smtClean="0"/>
              <a:t>рименение</a:t>
            </a:r>
            <a:r>
              <a:rPr lang="ru-RU" sz="2000" dirty="0" smtClean="0"/>
              <a:t> продукта или способа по определенному назначению</a:t>
            </a:r>
            <a:endParaRPr lang="ru-RU" sz="2000" dirty="0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2915816" y="1844824"/>
            <a:ext cx="396044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1860" y="2636912"/>
            <a:ext cx="1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Продукты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80064" y="109734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Условия патентоспособности: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6344" y="165918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Новизна</a:t>
            </a:r>
            <a:r>
              <a:rPr lang="ru-RU" sz="2000" dirty="0" smtClean="0"/>
              <a:t> – если изобретение не известно из уровня техники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197379" y="2559968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Изобретательский уровень </a:t>
            </a:r>
            <a:r>
              <a:rPr lang="ru-RU" sz="2000" dirty="0" smtClean="0"/>
              <a:t>– если для специалиста ИЗ явным образом не следует из уровня техники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0064" y="4005064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Промышленная применимость </a:t>
            </a:r>
            <a:r>
              <a:rPr lang="ru-RU" sz="2000" dirty="0" smtClean="0"/>
              <a:t>– если ИЗ может быть использовано в промышленности, с</a:t>
            </a:r>
            <a:r>
              <a:rPr lang="en-US" sz="2000" dirty="0" smtClean="0"/>
              <a:t>/</a:t>
            </a:r>
            <a:r>
              <a:rPr lang="ru-RU" sz="2000" dirty="0" smtClean="0"/>
              <a:t>х, здравоохранении.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987824" y="5733256"/>
            <a:ext cx="6215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Уровень техники </a:t>
            </a:r>
            <a:r>
              <a:rPr lang="ru-RU" sz="2000" dirty="0" smtClean="0"/>
              <a:t>-  любые </a:t>
            </a:r>
            <a:r>
              <a:rPr lang="ru-RU" sz="2000" dirty="0"/>
              <a:t>сведения, ставшие общедоступными в мире до даты приоритета </a:t>
            </a:r>
            <a:r>
              <a:rPr lang="ru-RU" sz="2000" dirty="0" smtClean="0"/>
              <a:t>изобретения</a:t>
            </a:r>
            <a:r>
              <a:rPr lang="en-US" sz="2000" dirty="0" smtClean="0"/>
              <a:t> (</a:t>
            </a:r>
            <a:r>
              <a:rPr lang="ru-RU" sz="2000" dirty="0" smtClean="0"/>
              <a:t>дата подачи заявки).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3608" y="1097344"/>
            <a:ext cx="1406516" cy="56184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80290" y="2643577"/>
            <a:ext cx="1406516" cy="56184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Полезная модель</a:t>
            </a:r>
            <a:r>
              <a:rPr lang="en-US" b="1" dirty="0" smtClean="0">
                <a:solidFill>
                  <a:srgbClr val="C00000"/>
                </a:solidFill>
              </a:rPr>
              <a:t> (</a:t>
            </a:r>
            <a:r>
              <a:rPr lang="ru-RU" b="1" dirty="0" smtClean="0">
                <a:solidFill>
                  <a:srgbClr val="C00000"/>
                </a:solidFill>
              </a:rPr>
              <a:t>мини изобретение) </a:t>
            </a:r>
            <a:r>
              <a:rPr lang="ru-RU" dirty="0" smtClean="0"/>
              <a:t>– техническое решение, относящееся к устройству.</a:t>
            </a:r>
          </a:p>
          <a:p>
            <a:pPr marL="0" indent="0" algn="just">
              <a:buNone/>
            </a:pPr>
            <a:r>
              <a:rPr lang="ru-RU" b="1" dirty="0" smtClean="0"/>
              <a:t>Условия патентоспособности: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новизна;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промышленная применимость.</a:t>
            </a:r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99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Заявка на изобретение</a:t>
            </a:r>
            <a:r>
              <a:rPr lang="en-US" sz="3200" b="1" dirty="0" smtClean="0">
                <a:solidFill>
                  <a:schemeClr val="accent1"/>
                </a:solidFill>
              </a:rPr>
              <a:t>/</a:t>
            </a:r>
            <a:r>
              <a:rPr lang="ru-RU" sz="3200" b="1" dirty="0" smtClean="0">
                <a:solidFill>
                  <a:schemeClr val="accent1"/>
                </a:solidFill>
              </a:rPr>
              <a:t>полезную модель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заявление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описание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формула изобретения</a:t>
            </a:r>
            <a:r>
              <a:rPr lang="en-US" dirty="0" smtClean="0"/>
              <a:t>/</a:t>
            </a:r>
            <a:r>
              <a:rPr lang="ru-RU" dirty="0" smtClean="0"/>
              <a:t>полезной модели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реферат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0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е 1"/>
          <p:cNvSpPr txBox="1">
            <a:spLocks/>
          </p:cNvSpPr>
          <p:nvPr/>
        </p:nvSpPr>
        <p:spPr>
          <a:xfrm>
            <a:off x="3925888" y="5883275"/>
            <a:ext cx="258762" cy="2667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hangingPunct="0">
              <a:spcAft>
                <a:spcPts val="0"/>
              </a:spcAft>
            </a:pPr>
            <a:r>
              <a:rPr lang="ru-RU" sz="1200">
                <a:effectLst/>
                <a:latin typeface="Times New Roman"/>
                <a:ea typeface="Times New Roman"/>
                <a:sym typeface="Symbol"/>
              </a:rPr>
              <a:t>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6" name="Поле 2"/>
          <p:cNvSpPr txBox="1">
            <a:spLocks/>
          </p:cNvSpPr>
          <p:nvPr/>
        </p:nvSpPr>
        <p:spPr>
          <a:xfrm>
            <a:off x="3922713" y="6307138"/>
            <a:ext cx="258762" cy="2667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hangingPunct="0">
              <a:spcAft>
                <a:spcPts val="0"/>
              </a:spcAft>
            </a:pPr>
            <a:r>
              <a:rPr lang="ru-RU" sz="1200">
                <a:effectLst/>
                <a:latin typeface="Times New Roman"/>
                <a:ea typeface="Times New Roman"/>
                <a:sym typeface="Symbol"/>
              </a:rPr>
              <a:t>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7" name="Поле 4"/>
          <p:cNvSpPr txBox="1">
            <a:spLocks/>
          </p:cNvSpPr>
          <p:nvPr/>
        </p:nvSpPr>
        <p:spPr>
          <a:xfrm>
            <a:off x="3924300" y="6731000"/>
            <a:ext cx="258763" cy="2667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hangingPunct="0">
              <a:spcAft>
                <a:spcPts val="0"/>
              </a:spcAft>
            </a:pPr>
            <a:r>
              <a:rPr lang="ru-RU" sz="1200">
                <a:effectLst/>
                <a:latin typeface="Times New Roman"/>
                <a:ea typeface="Times New Roman"/>
                <a:sym typeface="Symbol"/>
              </a:rPr>
              <a:t>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название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заявитель</a:t>
            </a:r>
            <a:r>
              <a:rPr lang="en-US" dirty="0" smtClean="0"/>
              <a:t>/</a:t>
            </a:r>
            <a:r>
              <a:rPr lang="ru-RU" dirty="0" smtClean="0"/>
              <a:t>идентификаторы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адрес для переписки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представитель заявителя (ФИО, адрес)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авторы (ФИО, адрес)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перечень прилагаемых документов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сведения об уплате пошлин</a:t>
            </a:r>
            <a:endParaRPr lang="ru-RU" dirty="0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Заявление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название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код МПК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область техники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уровень техники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технический результат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сущность </a:t>
            </a:r>
            <a:r>
              <a:rPr lang="ru-RU" b="1" dirty="0"/>
              <a:t>изобретения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краткое </a:t>
            </a:r>
            <a:r>
              <a:rPr lang="ru-RU" b="1" dirty="0"/>
              <a:t>описание </a:t>
            </a:r>
            <a:r>
              <a:rPr lang="ru-RU" b="1" dirty="0" smtClean="0"/>
              <a:t>чертежей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осуществление изобретения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Содержание разделов описания</a:t>
            </a:r>
            <a:endParaRPr lang="ru-RU" dirty="0"/>
          </a:p>
        </p:txBody>
      </p:sp>
      <p:sp>
        <p:nvSpPr>
          <p:cNvPr id="2" name="AutoShape 2" descr="https://knigi.news/files/uch_group32/uch_pgroup96/uch_uch432/image/82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9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9805</TotalTime>
  <Words>2744</Words>
  <Application>Microsoft Office PowerPoint</Application>
  <PresentationFormat>Экран (4:3)</PresentationFormat>
  <Paragraphs>295</Paragraphs>
  <Slides>46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Arial</vt:lpstr>
      <vt:lpstr>Calibri</vt:lpstr>
      <vt:lpstr>Lato</vt:lpstr>
      <vt:lpstr>Symbol</vt:lpstr>
      <vt:lpstr>Times New Roman</vt:lpstr>
      <vt:lpstr>Wingdings</vt:lpstr>
      <vt:lpstr>Тема Office</vt:lpstr>
      <vt:lpstr>          ФГБОУ ВО РязГМУ Минздрава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Заявка на изобретение/полезную модель</vt:lpstr>
      <vt:lpstr>Заявление</vt:lpstr>
      <vt:lpstr>Содержание разделов описания</vt:lpstr>
      <vt:lpstr>Название ИЗ</vt:lpstr>
      <vt:lpstr>Код МПК</vt:lpstr>
      <vt:lpstr>Область техники</vt:lpstr>
      <vt:lpstr>Уровень техники</vt:lpstr>
      <vt:lpstr>Уровень техники</vt:lpstr>
      <vt:lpstr>Патентный поиск</vt:lpstr>
      <vt:lpstr>Сайт ФИПС</vt:lpstr>
      <vt:lpstr>Сайт ФИПС</vt:lpstr>
      <vt:lpstr>Google Patents</vt:lpstr>
      <vt:lpstr>Сущность изобретения</vt:lpstr>
      <vt:lpstr>Изобретения в области медицины: формулировка технического результата</vt:lpstr>
      <vt:lpstr>Презентация PowerPoint</vt:lpstr>
      <vt:lpstr>Презентация PowerPoint</vt:lpstr>
      <vt:lpstr>Краткое описание чертежей</vt:lpstr>
      <vt:lpstr>Презентация PowerPoint</vt:lpstr>
      <vt:lpstr>Презентация PowerPoint</vt:lpstr>
      <vt:lpstr>Осуществление изобретения: способ</vt:lpstr>
      <vt:lpstr>Об изобретениях, относящихся к способам лечения, диагностики, профилактики </vt:lpstr>
      <vt:lpstr>Об изобретениях, относящихся к способам лечения, диагностики, профилактики </vt:lpstr>
      <vt:lpstr>Осуществление изобретения: устройство</vt:lpstr>
      <vt:lpstr>Осуществление изобретения: устройство</vt:lpstr>
      <vt:lpstr>Презентация PowerPoint</vt:lpstr>
      <vt:lpstr>Осуществление изобретения: вещество</vt:lpstr>
      <vt:lpstr>Презентация PowerPoint</vt:lpstr>
      <vt:lpstr>Осуществление изобретения: вещество, обладающее биологической активностью</vt:lpstr>
      <vt:lpstr>   Формула изобретения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Реферат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РязГМУ Минздрава России</dc:title>
  <dc:creator>Наталья Попова</dc:creator>
  <cp:lastModifiedBy>Наталья Попова</cp:lastModifiedBy>
  <cp:revision>156</cp:revision>
  <dcterms:modified xsi:type="dcterms:W3CDTF">2020-12-01T08:46:02Z</dcterms:modified>
</cp:coreProperties>
</file>